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22"/>
  </p:notesMasterIdLst>
  <p:sldIdLst>
    <p:sldId id="287" r:id="rId3"/>
    <p:sldId id="280" r:id="rId4"/>
    <p:sldId id="305" r:id="rId5"/>
    <p:sldId id="291" r:id="rId6"/>
    <p:sldId id="296" r:id="rId7"/>
    <p:sldId id="297" r:id="rId8"/>
    <p:sldId id="306" r:id="rId9"/>
    <p:sldId id="307" r:id="rId10"/>
    <p:sldId id="298" r:id="rId11"/>
    <p:sldId id="289" r:id="rId12"/>
    <p:sldId id="290" r:id="rId13"/>
    <p:sldId id="292" r:id="rId14"/>
    <p:sldId id="293" r:id="rId15"/>
    <p:sldId id="299" r:id="rId16"/>
    <p:sldId id="300" r:id="rId17"/>
    <p:sldId id="308" r:id="rId18"/>
    <p:sldId id="309" r:id="rId19"/>
    <p:sldId id="310" r:id="rId20"/>
    <p:sldId id="30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chary P Bradshaw" initials="ZP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89" autoAdjust="0"/>
    <p:restoredTop sz="94660"/>
  </p:normalViewPr>
  <p:slideViewPr>
    <p:cSldViewPr snapToGrid="0">
      <p:cViewPr>
        <p:scale>
          <a:sx n="94" d="100"/>
          <a:sy n="94" d="100"/>
        </p:scale>
        <p:origin x="114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41A5F-8EF3-400B-8FFA-D93B8D193601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BF567-8063-4124-81D2-58DC8F2D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22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4633-7A84-49AC-A02E-A38B94669288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F22-3279-40E5-AAC8-58AB3816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2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4633-7A84-49AC-A02E-A38B94669288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F22-3279-40E5-AAC8-58AB3816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9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4633-7A84-49AC-A02E-A38B94669288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F22-3279-40E5-AAC8-58AB3816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44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4633-7A84-49AC-A02E-A38B94669288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F22-3279-40E5-AAC8-58AB3816228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3535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4633-7A84-49AC-A02E-A38B94669288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F22-3279-40E5-AAC8-58AB3816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03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4633-7A84-49AC-A02E-A38B94669288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F22-3279-40E5-AAC8-58AB3816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84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4633-7A84-49AC-A02E-A38B94669288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F22-3279-40E5-AAC8-58AB3816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8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4633-7A84-49AC-A02E-A38B94669288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F22-3279-40E5-AAC8-58AB3816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52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4633-7A84-49AC-A02E-A38B94669288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F22-3279-40E5-AAC8-58AB3816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31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2"/>
            <a:ext cx="8825659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AB2B-83D1-4E1E-B8E4-CC4256BF90F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12/1/2017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848F-C0DD-450D-AFC3-4A75711151F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462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AB2B-83D1-4E1E-B8E4-CC4256BF90F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12/1/2017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848F-C0DD-450D-AFC3-4A75711151F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479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4633-7A84-49AC-A02E-A38B94669288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F22-3279-40E5-AAC8-58AB3816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4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5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AB2B-83D1-4E1E-B8E4-CC4256BF90F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12/1/2017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848F-C0DD-450D-AFC3-4A75711151F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14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7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4" y="2056093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AB2B-83D1-4E1E-B8E4-CC4256BF90F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12/1/2017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848F-C0DD-450D-AFC3-4A75711151F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3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AB2B-83D1-4E1E-B8E4-CC4256BF90F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12/1/2017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848F-C0DD-450D-AFC3-4A75711151F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45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AB2B-83D1-4E1E-B8E4-CC4256BF90F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12/1/2017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848F-C0DD-450D-AFC3-4A75711151F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519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AB2B-83D1-4E1E-B8E4-CC4256BF90F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12/1/2017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848F-C0DD-450D-AFC3-4A75711151F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39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2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AB2B-83D1-4E1E-B8E4-CC4256BF90F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12/1/2017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848F-C0DD-450D-AFC3-4A75711151F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3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AB2B-83D1-4E1E-B8E4-CC4256BF90F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12/1/2017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848F-C0DD-450D-AFC3-4A75711151F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46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AB2B-83D1-4E1E-B8E4-CC4256BF90F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12/1/2017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848F-C0DD-450D-AFC3-4A75711151F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99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AB2B-83D1-4E1E-B8E4-CC4256BF90F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12/1/2017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848F-C0DD-450D-AFC3-4A75711151F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43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1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AB2B-83D1-4E1E-B8E4-CC4256BF90F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12/1/2017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848F-C0DD-450D-AFC3-4A75711151F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1220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1220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471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4633-7A84-49AC-A02E-A38B94669288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F22-3279-40E5-AAC8-58AB3816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2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AB2B-83D1-4E1E-B8E4-CC4256BF90F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12/1/2017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848F-C0DD-450D-AFC3-4A75711151F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650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1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1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AB2B-83D1-4E1E-B8E4-CC4256BF90F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12/1/2017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848F-C0DD-450D-AFC3-4A75711151F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78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3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2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1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0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AB2B-83D1-4E1E-B8E4-CC4256BF90F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12/1/2017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848F-C0DD-450D-AFC3-4A75711151F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140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AB2B-83D1-4E1E-B8E4-CC4256BF90F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12/1/2017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848F-C0DD-450D-AFC3-4A75711151F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360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5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AB2B-83D1-4E1E-B8E4-CC4256BF90F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12/1/2017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848F-C0DD-450D-AFC3-4A75711151F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58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4633-7A84-49AC-A02E-A38B94669288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F22-3279-40E5-AAC8-58AB3816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0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4633-7A84-49AC-A02E-A38B94669288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F22-3279-40E5-AAC8-58AB3816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9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4633-7A84-49AC-A02E-A38B94669288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F22-3279-40E5-AAC8-58AB3816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6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4633-7A84-49AC-A02E-A38B94669288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F22-3279-40E5-AAC8-58AB3816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5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4633-7A84-49AC-A02E-A38B94669288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F22-3279-40E5-AAC8-58AB3816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1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4633-7A84-49AC-A02E-A38B94669288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F22-3279-40E5-AAC8-58AB3816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0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3DC4633-7A84-49AC-A02E-A38B94669288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64F22-3279-40E5-AAC8-58AB3816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60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669687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49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2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2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1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BA0AB2B-83D1-4E1E-B8E4-CC4256BF90F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12/1/2017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5" y="322529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2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B848F-C0DD-450D-AFC3-4A75711151F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0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29108" y="1858061"/>
            <a:ext cx="10943540" cy="3409822"/>
          </a:xfrm>
        </p:spPr>
        <p:txBody>
          <a:bodyPr/>
          <a:lstStyle/>
          <a:p>
            <a:pPr algn="ctr"/>
            <a:r>
              <a:rPr lang="en-US" dirty="0"/>
              <a:t>An Interface for Analyzing Avatar Data from 3D Scanners</a:t>
            </a:r>
          </a:p>
        </p:txBody>
      </p:sp>
    </p:spTree>
    <p:extLst>
      <p:ext uri="{BB962C8B-B14F-4D97-AF65-F5344CB8AC3E}">
        <p14:creationId xmlns:p14="http://schemas.microsoft.com/office/powerpoint/2010/main" val="3776746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 2 Display of Avatar 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6" y="1924961"/>
            <a:ext cx="2959809" cy="4368014"/>
          </a:xfrm>
        </p:spPr>
      </p:pic>
      <p:pic>
        <p:nvPicPr>
          <p:cNvPr id="6" name="Picture 6" descr="plots.PNG">
            <a:extLst>
              <a:ext uri="{FF2B5EF4-FFF2-40B4-BE49-F238E27FC236}">
                <a16:creationId xmlns:a16="http://schemas.microsoft.com/office/drawing/2014/main" id="{39F94BAB-7D40-43A8-B4AE-1586E7470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977" y="1292088"/>
            <a:ext cx="5278758" cy="51029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3170DC-9667-4A2E-A376-19C3483D19DD}"/>
              </a:ext>
            </a:extLst>
          </p:cNvPr>
          <p:cNvSpPr txBox="1"/>
          <p:nvPr/>
        </p:nvSpPr>
        <p:spPr>
          <a:xfrm>
            <a:off x="466091" y="6333684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/>
              <a:t>Figure 10: </a:t>
            </a:r>
            <a:r>
              <a:rPr lang="en-US" sz="1200" dirty="0"/>
              <a:t>3D Avatar</a:t>
            </a:r>
            <a:r>
              <a:rPr lang="en-US" dirty="0"/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B86B67-3EE4-48B8-AEA4-2E9A75A14D34}"/>
              </a:ext>
            </a:extLst>
          </p:cNvPr>
          <p:cNvSpPr txBox="1"/>
          <p:nvPr/>
        </p:nvSpPr>
        <p:spPr>
          <a:xfrm>
            <a:off x="5059130" y="6467984"/>
            <a:ext cx="27432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/>
              <a:t>Figure 11: </a:t>
            </a:r>
            <a:r>
              <a:rPr lang="en-US" sz="1200" dirty="0"/>
              <a:t>Plots of Avatar in GUI</a:t>
            </a:r>
          </a:p>
        </p:txBody>
      </p:sp>
    </p:spTree>
    <p:extLst>
      <p:ext uri="{BB962C8B-B14F-4D97-AF65-F5344CB8AC3E}">
        <p14:creationId xmlns:p14="http://schemas.microsoft.com/office/powerpoint/2010/main" val="1803676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 Two DA Measurements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30888" y="1438275"/>
            <a:ext cx="5719762" cy="452431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u="sng" dirty="0"/>
              <a:t>Tab Two Functionality</a:t>
            </a:r>
          </a:p>
          <a:p>
            <a:r>
              <a:rPr lang="en-US" sz="2800" dirty="0"/>
              <a:t>Load and display avatar</a:t>
            </a:r>
          </a:p>
          <a:p>
            <a:endParaRPr lang="en-US" sz="2800" dirty="0"/>
          </a:p>
          <a:p>
            <a:r>
              <a:rPr lang="en-US" sz="2800" dirty="0"/>
              <a:t>Locate Landmarks and segment avatar </a:t>
            </a:r>
          </a:p>
          <a:p>
            <a:endParaRPr lang="en-US" sz="2800" dirty="0"/>
          </a:p>
          <a:p>
            <a:r>
              <a:rPr lang="en-US" sz="2800" dirty="0"/>
              <a:t>Calculate DA measurements</a:t>
            </a:r>
          </a:p>
          <a:p>
            <a:endParaRPr lang="en-US" sz="2800" dirty="0"/>
          </a:p>
          <a:p>
            <a:r>
              <a:rPr lang="en-US" sz="2800" dirty="0"/>
              <a:t>Add new row into Repository 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7" descr="DA table.PNG">
            <a:extLst>
              <a:ext uri="{FF2B5EF4-FFF2-40B4-BE49-F238E27FC236}">
                <a16:creationId xmlns:a16="http://schemas.microsoft.com/office/drawing/2014/main" id="{911D04D2-137F-45FC-B825-C5FB33437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077"/>
          <a:stretch/>
        </p:blipFill>
        <p:spPr>
          <a:xfrm>
            <a:off x="485869" y="1263346"/>
            <a:ext cx="5174322" cy="48740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9D1ECA-BEF0-41EE-A4E7-19E2738A9CD0}"/>
              </a:ext>
            </a:extLst>
          </p:cNvPr>
          <p:cNvSpPr txBox="1"/>
          <p:nvPr/>
        </p:nvSpPr>
        <p:spPr>
          <a:xfrm>
            <a:off x="176003" y="6296025"/>
            <a:ext cx="27432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/>
              <a:t>Figure 12: </a:t>
            </a:r>
            <a:r>
              <a:rPr lang="en-US" sz="1200" dirty="0"/>
              <a:t>DA Measurements </a:t>
            </a:r>
          </a:p>
        </p:txBody>
      </p:sp>
    </p:spTree>
    <p:extLst>
      <p:ext uri="{BB962C8B-B14F-4D97-AF65-F5344CB8AC3E}">
        <p14:creationId xmlns:p14="http://schemas.microsoft.com/office/powerpoint/2010/main" val="504295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9335" y="740628"/>
            <a:ext cx="1880730" cy="7386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200" dirty="0"/>
              <a:t>Tab 3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0320" y="2209800"/>
            <a:ext cx="10650080" cy="4152900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97510" indent="0" algn="just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en-US" sz="3200" dirty="0"/>
              <a:t>Functionality</a:t>
            </a:r>
            <a:r>
              <a:rPr lang="en-US" sz="2400" dirty="0"/>
              <a:t>  –</a:t>
            </a:r>
          </a:p>
          <a:p>
            <a:pPr marL="740410" algn="just"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2400" dirty="0"/>
              <a:t>Load a subject’s CA data from Tab 1</a:t>
            </a:r>
          </a:p>
          <a:p>
            <a:pPr marL="740410" algn="just">
              <a:buClr>
                <a:srgbClr val="1E5155">
                  <a:lumMod val="40000"/>
                  <a:lumOff val="60000"/>
                </a:srgbClr>
              </a:buClr>
            </a:pPr>
            <a:endParaRPr lang="en-US" sz="2400" dirty="0"/>
          </a:p>
          <a:p>
            <a:pPr marL="740410" algn="just">
              <a:buClr>
                <a:srgbClr val="8AD0D6"/>
              </a:buClr>
            </a:pPr>
            <a:r>
              <a:rPr lang="en-US" sz="2400" dirty="0"/>
              <a:t>Load that same subject's DA data, calculated in Tab 2, from the repository</a:t>
            </a:r>
          </a:p>
          <a:p>
            <a:pPr marL="740410" algn="just">
              <a:buClr>
                <a:srgbClr val="8AD0D6"/>
              </a:buClr>
            </a:pPr>
            <a:endParaRPr lang="en-US" sz="2400" dirty="0"/>
          </a:p>
          <a:p>
            <a:pPr marL="740410" algn="just">
              <a:buClr>
                <a:srgbClr val="8AD0D6"/>
              </a:buClr>
            </a:pPr>
            <a:r>
              <a:rPr lang="en-US" sz="2400" dirty="0"/>
              <a:t>Calculate and display relative error of each DA measurement per device with respect to CA measurement—our point of reference</a:t>
            </a:r>
          </a:p>
          <a:p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409700" y="1479292"/>
            <a:ext cx="661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 Data Accuracy Per Subject</a:t>
            </a:r>
          </a:p>
        </p:txBody>
      </p:sp>
    </p:spTree>
    <p:extLst>
      <p:ext uri="{BB962C8B-B14F-4D97-AF65-F5344CB8AC3E}">
        <p14:creationId xmlns:p14="http://schemas.microsoft.com/office/powerpoint/2010/main" val="146961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106" y="6067425"/>
            <a:ext cx="4765346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Figure 13</a:t>
            </a:r>
            <a:r>
              <a:rPr lang="en-US" sz="1200" dirty="0"/>
              <a:t>: Tab III as of 11.27.17</a:t>
            </a:r>
          </a:p>
        </p:txBody>
      </p:sp>
      <p:pic>
        <p:nvPicPr>
          <p:cNvPr id="2" name="Picture 4" descr="Tab3image_11.17.17.png">
            <a:extLst>
              <a:ext uri="{FF2B5EF4-FFF2-40B4-BE49-F238E27FC236}">
                <a16:creationId xmlns:a16="http://schemas.microsoft.com/office/drawing/2014/main" id="{94FB4078-2B4B-47C4-927A-50CCE92D4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49" y="819150"/>
            <a:ext cx="9299805" cy="507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16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0009B-4302-4EBE-A1C1-B90AB3B96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Template for Tab IV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122532-B780-43C9-8FC3-D0236BEEA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2" t="636" b="3502"/>
          <a:stretch/>
        </p:blipFill>
        <p:spPr>
          <a:xfrm>
            <a:off x="2316480" y="1853247"/>
            <a:ext cx="7647376" cy="417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39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C0DEB-9A83-47B1-9BA5-665A0E48D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Progression of Tab IV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CA0ED1-D26D-4FF8-A18A-F2683182C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9" r="879" b="9332"/>
          <a:stretch/>
        </p:blipFill>
        <p:spPr>
          <a:xfrm>
            <a:off x="2296160" y="1825625"/>
            <a:ext cx="7599680" cy="394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729E3-6578-4D29-BD9B-8CC0C1720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Template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7B3E58-4F6E-4464-A253-5E62B7F70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1" r="953" b="8475"/>
          <a:stretch/>
        </p:blipFill>
        <p:spPr>
          <a:xfrm>
            <a:off x="1803527" y="1676718"/>
            <a:ext cx="8061833" cy="422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23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063C7-2754-4B30-B12D-DC83B66F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Difficulties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A978A0-1F79-4939-89B5-A2E5DD9F9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148"/>
          <a:stretch/>
        </p:blipFill>
        <p:spPr>
          <a:xfrm>
            <a:off x="1847322" y="2052638"/>
            <a:ext cx="7459132" cy="406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31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1E745-7AC8-45AC-8884-F3D4B9443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CC0D9-6D0D-44F4-90CD-7A863FFEC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Operational tables that will read loadable data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Analytical Tabs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Have a working repository with callback </a:t>
            </a:r>
            <a:r>
              <a:rPr lang="en-US" dirty="0" err="1"/>
              <a:t>funcationality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8506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Goals of the Project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Minimize errors</a:t>
            </a:r>
          </a:p>
          <a:p>
            <a:pPr lvl="1"/>
            <a:endParaRPr lang="en-US" dirty="0"/>
          </a:p>
          <a:p>
            <a:r>
              <a:rPr lang="en-US" dirty="0"/>
              <a:t>Cross compare multiple scanners</a:t>
            </a:r>
          </a:p>
          <a:p>
            <a:pPr lvl="1"/>
            <a:r>
              <a:rPr lang="en-US" dirty="0"/>
              <a:t>Currently have 4 machines</a:t>
            </a:r>
          </a:p>
          <a:p>
            <a:endParaRPr lang="en-US" dirty="0"/>
          </a:p>
          <a:p>
            <a:r>
              <a:rPr lang="en-US" dirty="0"/>
              <a:t>Measurements as features of estimation for potential health risks</a:t>
            </a:r>
          </a:p>
          <a:p>
            <a:pPr lvl="1"/>
            <a:r>
              <a:rPr lang="en-US" dirty="0"/>
              <a:t>Bone Density, Body Fat Percentages, Blood Pressure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3154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61" y="653800"/>
            <a:ext cx="4305368" cy="688975"/>
          </a:xfrm>
        </p:spPr>
        <p:txBody>
          <a:bodyPr/>
          <a:lstStyle/>
          <a:p>
            <a:pPr algn="ctr"/>
            <a:r>
              <a:rPr lang="en-US" sz="4800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113" y="1905000"/>
            <a:ext cx="11407665" cy="41581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Clr>
                <a:srgbClr val="8AD0D6"/>
              </a:buClr>
              <a:buNone/>
            </a:pPr>
            <a:r>
              <a:rPr lang="en-US" sz="2400" dirty="0">
                <a:latin typeface="+mn-lt"/>
              </a:rPr>
              <a:t>In collaboration with Dr. Steven </a:t>
            </a:r>
            <a:r>
              <a:rPr lang="en-US" sz="2400" dirty="0" err="1">
                <a:latin typeface="+mn-lt"/>
              </a:rPr>
              <a:t>Heymsfield</a:t>
            </a:r>
            <a:r>
              <a:rPr lang="en-US" sz="2400" dirty="0">
                <a:latin typeface="+mn-lt"/>
              </a:rPr>
              <a:t> and his research team at Pennington Biomedical Research Center</a:t>
            </a:r>
            <a:endParaRPr lang="en-US" sz="2400" u="sng" dirty="0">
              <a:latin typeface="+mn-lt"/>
            </a:endParaRPr>
          </a:p>
          <a:p>
            <a:pPr>
              <a:buClr>
                <a:srgbClr val="8AD0D6"/>
              </a:buClr>
            </a:pPr>
            <a:r>
              <a:rPr lang="en-US" sz="2400" u="sng" dirty="0">
                <a:latin typeface="+mn-lt"/>
              </a:rPr>
              <a:t>Their Goal</a:t>
            </a:r>
            <a:endParaRPr lang="en-US" sz="2200" dirty="0"/>
          </a:p>
          <a:p>
            <a:pPr lvl="1">
              <a:buClr>
                <a:srgbClr val="8AD0D6"/>
              </a:buClr>
              <a:buFont typeface="Arial" charset="2"/>
              <a:buChar char="•"/>
            </a:pPr>
            <a:r>
              <a:rPr lang="en-US" sz="2200" dirty="0">
                <a:latin typeface="+mn-lt"/>
              </a:rPr>
              <a:t>Analyze connection between body composition and obesity related health concerns</a:t>
            </a:r>
            <a:endParaRPr lang="en-US" sz="2200" u="sng" dirty="0">
              <a:latin typeface="+mn-lt"/>
            </a:endParaRPr>
          </a:p>
          <a:p>
            <a:pPr lvl="1">
              <a:buClr>
                <a:srgbClr val="8AD0D6"/>
              </a:buClr>
              <a:buFont typeface="Arial" charset="2"/>
              <a:buChar char="•"/>
            </a:pPr>
            <a:r>
              <a:rPr lang="en-US" sz="2000" dirty="0">
                <a:latin typeface="+mn-lt"/>
              </a:rPr>
              <a:t>Collect data digitally rather than by hand</a:t>
            </a:r>
            <a:endParaRPr lang="en-US" sz="2200" u="sng" dirty="0">
              <a:latin typeface="+mn-lt"/>
            </a:endParaRPr>
          </a:p>
          <a:p>
            <a:pPr>
              <a:buClr>
                <a:srgbClr val="8AD0D6"/>
              </a:buClr>
            </a:pPr>
            <a:r>
              <a:rPr lang="en-US" sz="2400" u="sng" dirty="0">
                <a:latin typeface="+mn-lt"/>
              </a:rPr>
              <a:t>Our Goal</a:t>
            </a:r>
            <a:endParaRPr lang="en-US" sz="2400" dirty="0"/>
          </a:p>
          <a:p>
            <a:pPr lvl="1">
              <a:buClr>
                <a:srgbClr val="8AD0D6"/>
              </a:buClr>
              <a:buFont typeface="Arial" charset="2"/>
              <a:buChar char="•"/>
            </a:pPr>
            <a:r>
              <a:rPr lang="en-US" sz="2200" dirty="0"/>
              <a:t>Create a graphical user interface (GUI) for digital data collection and analysis</a:t>
            </a:r>
          </a:p>
          <a:p>
            <a:pPr lvl="1">
              <a:buClr>
                <a:srgbClr val="8AD0D6"/>
              </a:buClr>
              <a:buFont typeface="Arial" charset="2"/>
              <a:buChar char="•"/>
            </a:pPr>
            <a:endParaRPr lang="en-US" sz="2200" dirty="0"/>
          </a:p>
        </p:txBody>
      </p:sp>
      <p:pic>
        <p:nvPicPr>
          <p:cNvPr id="1026" name="Picture 2" descr="https://media.licdn.com/media/p/8/005/05c/370/2047b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19" y="653800"/>
            <a:ext cx="2487168" cy="84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434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EC83A-D0D4-4F6B-9332-5FE3A3C09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A5D07-8549-4078-B527-79EBC907D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533" y="1858862"/>
            <a:ext cx="8945563" cy="414605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rgbClr val="8AD0D6"/>
              </a:buClr>
            </a:pPr>
            <a:r>
              <a:rPr lang="en-US" u="sng" dirty="0"/>
              <a:t>Digital Anthropometry (DA)</a:t>
            </a:r>
            <a:r>
              <a:rPr lang="en-US" dirty="0"/>
              <a:t>- methods of measurement using 3D</a:t>
            </a:r>
          </a:p>
          <a:p>
            <a:pPr marL="0" indent="0">
              <a:buClr>
                <a:srgbClr val="8AD0D6"/>
              </a:buClr>
              <a:buNone/>
            </a:pPr>
            <a:r>
              <a:rPr lang="en-US" dirty="0"/>
              <a:t>                    scanning devices</a:t>
            </a:r>
          </a:p>
          <a:p>
            <a:pPr>
              <a:lnSpc>
                <a:spcPct val="220000"/>
              </a:lnSpc>
              <a:buClr>
                <a:srgbClr val="8AD0D6"/>
              </a:buClr>
            </a:pPr>
            <a:r>
              <a:rPr lang="en-US" u="sng" dirty="0"/>
              <a:t>Conventional Anthropometry (CA)</a:t>
            </a:r>
            <a:r>
              <a:rPr lang="en-US" dirty="0"/>
              <a:t> - methods of measurement using</a:t>
            </a:r>
          </a:p>
          <a:p>
            <a:pPr marL="0" indent="0">
              <a:buClr>
                <a:srgbClr val="8AD0D6"/>
              </a:buClr>
              <a:buNone/>
            </a:pPr>
            <a:r>
              <a:rPr lang="en-US" dirty="0"/>
              <a:t>                    measuring tape and calipers </a:t>
            </a:r>
          </a:p>
          <a:p>
            <a:pPr>
              <a:lnSpc>
                <a:spcPct val="220000"/>
              </a:lnSpc>
              <a:buClr>
                <a:srgbClr val="8AD0D6"/>
              </a:buClr>
            </a:pPr>
            <a:r>
              <a:rPr lang="en-US" u="sng" dirty="0"/>
              <a:t>Repository Variable</a:t>
            </a:r>
            <a:r>
              <a:rPr lang="en-US" dirty="0"/>
              <a:t>- MATLAB variable that stores information that</a:t>
            </a:r>
          </a:p>
          <a:p>
            <a:pPr marL="0" indent="0">
              <a:buClr>
                <a:srgbClr val="8AD0D6"/>
              </a:buClr>
              <a:buNone/>
            </a:pPr>
            <a:r>
              <a:rPr lang="en-US" dirty="0"/>
              <a:t>                    remains constant across multiple user session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06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02" y="400050"/>
            <a:ext cx="9404350" cy="873776"/>
          </a:xfrm>
        </p:spPr>
        <p:txBody>
          <a:bodyPr/>
          <a:lstStyle/>
          <a:p>
            <a:r>
              <a:rPr lang="en-US" dirty="0"/>
              <a:t>Goals of the GUI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819275"/>
            <a:ext cx="11384365" cy="39719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Tab One     –     User entry of manual measurement data (CA data)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Clr>
                <a:srgbClr val="8AD0D6"/>
              </a:buClr>
              <a:buNone/>
            </a:pPr>
            <a:r>
              <a:rPr lang="en-US" dirty="0"/>
              <a:t>Tab Two      –     Load avatar data; display, segment, and calculate digital measurement</a:t>
            </a:r>
          </a:p>
          <a:p>
            <a:pPr marL="0" indent="0">
              <a:buNone/>
            </a:pPr>
            <a:r>
              <a:rPr lang="en-US" dirty="0"/>
              <a:t>                           data (DA data) </a:t>
            </a:r>
          </a:p>
          <a:p>
            <a:pPr marL="0" indent="0">
              <a:buClr>
                <a:srgbClr val="8AD0D6"/>
              </a:buClr>
              <a:buNone/>
            </a:pPr>
            <a:endParaRPr lang="en-US" dirty="0"/>
          </a:p>
          <a:p>
            <a:pPr marL="0" indent="0">
              <a:buClr>
                <a:srgbClr val="8AD0D6"/>
              </a:buClr>
              <a:buNone/>
            </a:pPr>
            <a:r>
              <a:rPr lang="en-US" dirty="0"/>
              <a:t>Tab Three   –     Displays relative error of DA data compared to CA data, per subject</a:t>
            </a:r>
          </a:p>
          <a:p>
            <a:pPr marL="0" indent="0">
              <a:buClr>
                <a:srgbClr val="8AD0D6"/>
              </a:buClr>
              <a:buNone/>
            </a:pPr>
            <a:endParaRPr lang="en-US" dirty="0"/>
          </a:p>
          <a:p>
            <a:pPr marL="0" indent="0">
              <a:buClr>
                <a:srgbClr val="8AD0D6"/>
              </a:buClr>
              <a:buNone/>
            </a:pPr>
            <a:r>
              <a:rPr lang="en-US" dirty="0"/>
              <a:t>Tab Four     –     Statistical analysis on accuracy of DA data, overall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90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 1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4" y="1518294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Create a user friendly way for researchers to input CA data</a:t>
            </a:r>
          </a:p>
          <a:p>
            <a:endParaRPr lang="en-US" dirty="0"/>
          </a:p>
          <a:p>
            <a:r>
              <a:rPr lang="en-US" dirty="0"/>
              <a:t>Be able to recall this information for later analysis of scanner measurements.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747" y="3300537"/>
            <a:ext cx="5482854" cy="316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61E1FB-291D-4C92-8BDB-708C272D73C9}"/>
              </a:ext>
            </a:extLst>
          </p:cNvPr>
          <p:cNvSpPr txBox="1"/>
          <p:nvPr/>
        </p:nvSpPr>
        <p:spPr>
          <a:xfrm>
            <a:off x="1641122" y="6189135"/>
            <a:ext cx="4108626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/>
              <a:t>Figure 1</a:t>
            </a:r>
            <a:r>
              <a:rPr lang="en-US" sz="1200" dirty="0"/>
              <a:t>: User input tab input functionality</a:t>
            </a:r>
          </a:p>
        </p:txBody>
      </p:sp>
    </p:spTree>
    <p:extLst>
      <p:ext uri="{BB962C8B-B14F-4D97-AF65-F5344CB8AC3E}">
        <p14:creationId xmlns:p14="http://schemas.microsoft.com/office/powerpoint/2010/main" val="3681266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7" y="1587731"/>
            <a:ext cx="5590990" cy="3674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7797" y="392399"/>
            <a:ext cx="1968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prstClr val="white"/>
                </a:solidFill>
              </a:rPr>
              <a:t>Tab 1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61E1FB-291D-4C92-8BDB-708C272D73C9}"/>
              </a:ext>
            </a:extLst>
          </p:cNvPr>
          <p:cNvSpPr txBox="1"/>
          <p:nvPr/>
        </p:nvSpPr>
        <p:spPr>
          <a:xfrm>
            <a:off x="198827" y="5457343"/>
            <a:ext cx="2987166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/>
              <a:t>Figure 2</a:t>
            </a:r>
            <a:r>
              <a:rPr lang="en-US" sz="1200" dirty="0"/>
              <a:t>: Tab I as of 10.28.17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587731"/>
            <a:ext cx="5823064" cy="3674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61E1FB-291D-4C92-8BDB-708C272D73C9}"/>
              </a:ext>
            </a:extLst>
          </p:cNvPr>
          <p:cNvSpPr txBox="1"/>
          <p:nvPr/>
        </p:nvSpPr>
        <p:spPr>
          <a:xfrm>
            <a:off x="6172202" y="5457342"/>
            <a:ext cx="2987166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/>
              <a:t>Figure 3</a:t>
            </a:r>
            <a:r>
              <a:rPr lang="en-US" sz="1200" dirty="0"/>
              <a:t>: Tab I as of 11.19.17</a:t>
            </a:r>
          </a:p>
        </p:txBody>
      </p:sp>
    </p:spTree>
    <p:extLst>
      <p:ext uri="{BB962C8B-B14F-4D97-AF65-F5344CB8AC3E}">
        <p14:creationId xmlns:p14="http://schemas.microsoft.com/office/powerpoint/2010/main" val="717066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 1 Points of Interest </a:t>
            </a:r>
            <a:br>
              <a:rPr lang="en-US" dirty="0"/>
            </a:br>
            <a:r>
              <a:rPr lang="en-US" dirty="0"/>
              <a:t>                (The Three Buttons)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Save to Repository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99" y="3120633"/>
            <a:ext cx="4054726" cy="75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8" y="2527069"/>
            <a:ext cx="4004009" cy="193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61E1FB-291D-4C92-8BDB-708C272D73C9}"/>
              </a:ext>
            </a:extLst>
          </p:cNvPr>
          <p:cNvSpPr txBox="1"/>
          <p:nvPr/>
        </p:nvSpPr>
        <p:spPr>
          <a:xfrm>
            <a:off x="839798" y="4012160"/>
            <a:ext cx="4108626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/>
              <a:t>Figure 4</a:t>
            </a:r>
            <a:r>
              <a:rPr lang="en-US" sz="1200" dirty="0"/>
              <a:t>: Tab 1 “Save to Repository” push button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61E1FB-291D-4C92-8BDB-708C272D73C9}"/>
              </a:ext>
            </a:extLst>
          </p:cNvPr>
          <p:cNvSpPr txBox="1"/>
          <p:nvPr/>
        </p:nvSpPr>
        <p:spPr>
          <a:xfrm>
            <a:off x="6753381" y="4583016"/>
            <a:ext cx="410862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Figure 5</a:t>
            </a:r>
            <a:r>
              <a:rPr lang="en-US" sz="1200" dirty="0"/>
              <a:t>: “Save to Repository” push button warning dialog box</a:t>
            </a:r>
          </a:p>
        </p:txBody>
      </p:sp>
    </p:spTree>
    <p:extLst>
      <p:ext uri="{BB962C8B-B14F-4D97-AF65-F5344CB8AC3E}">
        <p14:creationId xmlns:p14="http://schemas.microsoft.com/office/powerpoint/2010/main" val="2348120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378" y="1177733"/>
            <a:ext cx="8946541" cy="5239692"/>
          </a:xfrm>
        </p:spPr>
        <p:txBody>
          <a:bodyPr/>
          <a:lstStyle/>
          <a:p>
            <a:r>
              <a:rPr lang="en-US" dirty="0"/>
              <a:t>Clear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Load CA Data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94" y="1637347"/>
            <a:ext cx="460132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94" y="3912869"/>
            <a:ext cx="4601320" cy="75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111" y="3473766"/>
            <a:ext cx="37909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61E1FB-291D-4C92-8BDB-708C272D73C9}"/>
              </a:ext>
            </a:extLst>
          </p:cNvPr>
          <p:cNvSpPr txBox="1"/>
          <p:nvPr/>
        </p:nvSpPr>
        <p:spPr>
          <a:xfrm>
            <a:off x="1619828" y="4825542"/>
            <a:ext cx="4787086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/>
              <a:t>Figure 7</a:t>
            </a:r>
            <a:r>
              <a:rPr lang="en-US" sz="1200" dirty="0"/>
              <a:t>: Tab I “Load CA Data From Repository” push button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61E1FB-291D-4C92-8BDB-708C272D73C9}"/>
              </a:ext>
            </a:extLst>
          </p:cNvPr>
          <p:cNvSpPr txBox="1"/>
          <p:nvPr/>
        </p:nvSpPr>
        <p:spPr>
          <a:xfrm>
            <a:off x="1363778" y="2629587"/>
            <a:ext cx="4108626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/>
              <a:t>Figure 6</a:t>
            </a:r>
            <a:r>
              <a:rPr lang="en-US" sz="1200" dirty="0"/>
              <a:t>: Tab I “Clear Tables” push button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61E1FB-291D-4C92-8BDB-708C272D73C9}"/>
              </a:ext>
            </a:extLst>
          </p:cNvPr>
          <p:cNvSpPr txBox="1"/>
          <p:nvPr/>
        </p:nvSpPr>
        <p:spPr>
          <a:xfrm>
            <a:off x="7242966" y="5403006"/>
            <a:ext cx="3874095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Figure 8</a:t>
            </a:r>
            <a:r>
              <a:rPr lang="en-US" sz="1200" dirty="0"/>
              <a:t>: Tab I Subject number for CA Load dialog box </a:t>
            </a:r>
          </a:p>
        </p:txBody>
      </p:sp>
    </p:spTree>
    <p:extLst>
      <p:ext uri="{BB962C8B-B14F-4D97-AF65-F5344CB8AC3E}">
        <p14:creationId xmlns:p14="http://schemas.microsoft.com/office/powerpoint/2010/main" val="1943435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 1 Needed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GUI is on a differently scaled monitor, gaps (or overlaps) between the different tables can be found.</a:t>
            </a:r>
          </a:p>
          <a:p>
            <a:endParaRPr lang="en-US" dirty="0"/>
          </a:p>
          <a:p>
            <a:r>
              <a:rPr lang="en-US" dirty="0"/>
              <a:t>Error messages need to be shown for </a:t>
            </a:r>
          </a:p>
          <a:p>
            <a:pPr marL="0" indent="0">
              <a:buNone/>
            </a:pPr>
            <a:r>
              <a:rPr lang="en-US" dirty="0"/>
              <a:t>Nonsensical inputs.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239" y="2888216"/>
            <a:ext cx="5700201" cy="357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61E1FB-291D-4C92-8BDB-708C272D73C9}"/>
              </a:ext>
            </a:extLst>
          </p:cNvPr>
          <p:cNvSpPr txBox="1"/>
          <p:nvPr/>
        </p:nvSpPr>
        <p:spPr>
          <a:xfrm>
            <a:off x="3513467" y="6228580"/>
            <a:ext cx="2852772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Figure 9</a:t>
            </a:r>
            <a:r>
              <a:rPr lang="en-US" sz="1200" dirty="0"/>
              <a:t>: Tab I monitor scaling error</a:t>
            </a:r>
          </a:p>
        </p:txBody>
      </p:sp>
    </p:spTree>
    <p:extLst>
      <p:ext uri="{BB962C8B-B14F-4D97-AF65-F5344CB8AC3E}">
        <p14:creationId xmlns:p14="http://schemas.microsoft.com/office/powerpoint/2010/main" val="452054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5792</TotalTime>
  <Words>360</Words>
  <Application>Microsoft Office PowerPoint</Application>
  <PresentationFormat>Widescreen</PresentationFormat>
  <Paragraphs>99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Wingdings 3</vt:lpstr>
      <vt:lpstr>Ion</vt:lpstr>
      <vt:lpstr>1_Ion</vt:lpstr>
      <vt:lpstr>An Interface for Analyzing Avatar Data from 3D Scanners</vt:lpstr>
      <vt:lpstr>Background</vt:lpstr>
      <vt:lpstr>Key Terms</vt:lpstr>
      <vt:lpstr>Goals of the GUI </vt:lpstr>
      <vt:lpstr>Tab 1 Goals</vt:lpstr>
      <vt:lpstr>PowerPoint Presentation</vt:lpstr>
      <vt:lpstr>Tab 1 Points of Interest                  (The Three Buttons)</vt:lpstr>
      <vt:lpstr>PowerPoint Presentation</vt:lpstr>
      <vt:lpstr>Tab 1 Needed Improvements</vt:lpstr>
      <vt:lpstr>Tab 2 Display of Avatar </vt:lpstr>
      <vt:lpstr>Tab Two DA Measurements</vt:lpstr>
      <vt:lpstr>PowerPoint Presentation</vt:lpstr>
      <vt:lpstr>PowerPoint Presentation</vt:lpstr>
      <vt:lpstr>The Template for Tab IV</vt:lpstr>
      <vt:lpstr>Progression of Tab IV</vt:lpstr>
      <vt:lpstr>Final Template </vt:lpstr>
      <vt:lpstr>Difficulties </vt:lpstr>
      <vt:lpstr>Conclusion</vt:lpstr>
      <vt:lpstr>Future Goals of the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P Bradshaw</dc:creator>
  <cp:lastModifiedBy>Richard Tran</cp:lastModifiedBy>
  <cp:revision>580</cp:revision>
  <dcterms:created xsi:type="dcterms:W3CDTF">2016-06-29T15:35:19Z</dcterms:created>
  <dcterms:modified xsi:type="dcterms:W3CDTF">2017-12-01T18:35:35Z</dcterms:modified>
</cp:coreProperties>
</file>